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827" r:id="rId3"/>
    <p:sldId id="851" r:id="rId4"/>
    <p:sldId id="894" r:id="rId5"/>
    <p:sldId id="879" r:id="rId6"/>
    <p:sldId id="955" r:id="rId7"/>
    <p:sldId id="909" r:id="rId8"/>
    <p:sldId id="849" r:id="rId9"/>
    <p:sldId id="842" r:id="rId10"/>
    <p:sldId id="856" r:id="rId11"/>
    <p:sldId id="947" r:id="rId12"/>
    <p:sldId id="847" r:id="rId13"/>
    <p:sldId id="855" r:id="rId14"/>
    <p:sldId id="858" r:id="rId15"/>
    <p:sldId id="857" r:id="rId16"/>
    <p:sldId id="852" r:id="rId17"/>
    <p:sldId id="853" r:id="rId18"/>
    <p:sldId id="848" r:id="rId19"/>
  </p:sldIdLst>
  <p:sldSz cx="12192000" cy="6858000"/>
  <p:notesSz cx="6858000" cy="9144000"/>
  <p:embeddedFontLst>
    <p:embeddedFont>
      <p:font typeface="方正黑体简体" panose="02000000000000000000" charset="-122"/>
      <p:regular r:id="rId26"/>
    </p:embeddedFont>
    <p:embeddedFont>
      <p:font typeface="微软雅黑" panose="020B0503020204020204" charset="-122"/>
      <p:regular r:id="rId27"/>
    </p:embeddedFont>
    <p:embeddedFont>
      <p:font typeface="Calibri" panose="020F0502020204030204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5" clrIdx="0"/>
  <p:cmAuthor id="2" name="作者" initials="作" lastIdx="0" clrIdx="1"/>
  <p:cmAuthor id="3" name="sharo" initials="s" lastIdx="1" clrIdx="2"/>
  <p:cmAuthor id="4" name="10107" initials="1" lastIdx="6" clrIdx="3"/>
  <p:cmAuthor id="5" name="销售四部直播06" initials="销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gs" Target="tags/tag47.xml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E:\YiYi\王荟一\1王荟一\2018-3-2\李青元\2020-2021龙头股\2021\ppt 封面10-13.jpgppt 封面10-13"/>
          <p:cNvPicPr>
            <a:picLocks noChangeAspect="1"/>
          </p:cNvPicPr>
          <p:nvPr userDrawn="1"/>
        </p:nvPicPr>
        <p:blipFill>
          <a:blip r:embed="rId12"/>
          <a:srcRect/>
          <a:stretch>
            <a:fillRect/>
          </a:stretch>
        </p:blipFill>
        <p:spPr>
          <a:xfrm>
            <a:off x="635" y="1270"/>
            <a:ext cx="12190730" cy="68548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30.xml"/><Relationship Id="rId2" Type="http://schemas.openxmlformats.org/officeDocument/2006/relationships/image" Target="../media/image10.png"/><Relationship Id="rId1" Type="http://schemas.openxmlformats.org/officeDocument/2006/relationships/tags" Target="../tags/tag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tags" Target="../tags/tag3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4.png"/><Relationship Id="rId1" Type="http://schemas.openxmlformats.org/officeDocument/2006/relationships/tags" Target="../tags/tag3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image" Target="../media/image4.png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image" Target="../media/image4.png"/><Relationship Id="rId1" Type="http://schemas.openxmlformats.org/officeDocument/2006/relationships/tags" Target="../tags/tag4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image" Target="../media/image4.png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image" Target="../media/image4.png"/><Relationship Id="rId3" Type="http://schemas.openxmlformats.org/officeDocument/2006/relationships/tags" Target="../tags/tag16.xml"/><Relationship Id="rId2" Type="http://schemas.openxmlformats.org/officeDocument/2006/relationships/image" Target="../media/image8.png"/><Relationship Id="rId1" Type="http://schemas.openxmlformats.org/officeDocument/2006/relationships/tags" Target="../tags/tag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19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4.png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tags" Target="../tags/tag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标题 8"/>
          <p:cNvSpPr/>
          <p:nvPr>
            <p:ph type="ctrTitle" idx="2"/>
            <p:custDataLst>
              <p:tags r:id="rId1"/>
            </p:custDataLst>
          </p:nvPr>
        </p:nvSpPr>
        <p:spPr>
          <a:xfrm>
            <a:off x="1764030" y="1380490"/>
            <a:ext cx="5079365" cy="1056005"/>
          </a:xfrm>
        </p:spPr>
        <p:txBody>
          <a:bodyPr>
            <a:normAutofit/>
          </a:bodyPr>
          <a:p>
            <a:pPr algn="l"/>
            <a:r>
              <a:rPr lang="zh-CN" altLang="en-US" sz="49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主升系列课程</a:t>
            </a:r>
            <a:r>
              <a:rPr lang="zh-CN" altLang="en-US" b="1"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  <a:sym typeface="方正黑体简体" panose="02000000000000000000" charset="-122"/>
              </a:rPr>
              <a:t> </a:t>
            </a:r>
            <a:endParaRPr lang="zh-CN" altLang="en-US" b="1"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  <a:sym typeface="方正黑体简体" panose="02000000000000000000" charset="-122"/>
            </a:endParaRPr>
          </a:p>
        </p:txBody>
      </p:sp>
      <p:pic>
        <p:nvPicPr>
          <p:cNvPr id="23" name="图片 22" descr="趋势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330" y="1591310"/>
            <a:ext cx="3172460" cy="31724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95045" y="3441700"/>
            <a:ext cx="57823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体系实盘训练与逻辑梳理</a:t>
            </a:r>
            <a:endParaRPr lang="zh-CN" altLang="en-US" sz="40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730250"/>
            <a:ext cx="3669665" cy="5443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46040" y="952500"/>
            <a:ext cx="4064000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纠错四阶段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064000" y="2436495"/>
            <a:ext cx="4064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非常不喜欢纠错</a:t>
            </a:r>
            <a:endParaRPr lang="zh-CN" altLang="en-US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b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</a:br>
            <a: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理解纠错，偶尔不执行</a:t>
            </a:r>
            <a:endParaRPr lang="zh-CN" altLang="en-US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endParaRPr lang="zh-CN" altLang="en-US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严格执行纠错</a:t>
            </a:r>
            <a:endParaRPr lang="zh-CN" altLang="en-US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b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</a:br>
            <a:r>
              <a:rPr lang="zh-CN" altLang="en-US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喜欢纠错，舍中得</a:t>
            </a:r>
            <a:endParaRPr lang="zh-CN" altLang="en-US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pic>
        <p:nvPicPr>
          <p:cNvPr id="7" name="图片 6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352155" y="1416685"/>
            <a:ext cx="3601085" cy="36010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5470" y="723900"/>
            <a:ext cx="9694545" cy="54533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 descr="5d07fdc6-e83d-4a0e-8c43-acb9ab33562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9245" y="1174750"/>
            <a:ext cx="5430520" cy="37007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849620" y="1087755"/>
            <a:ext cx="5294630" cy="45091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7080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81720" y="2289175"/>
            <a:ext cx="2659380" cy="265938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932186" y="1681653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r"/>
            <a:endParaRPr lang="zh-CN" altLang="en-US" sz="6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7845745" y="4843280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36065" y="2759710"/>
            <a:ext cx="63099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大数法则简单来说是描述相当多次数重复实验的结果的定律。在重复实验中，随着试验次数的增加，事件发生的频率趋于一个稳定值。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可以简单理解为样本数量越多，其平均概率越接近于期望值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2535" y="168148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大数法则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800" b="1">
                <a:solidFill>
                  <a:srgbClr val="C00000"/>
                </a:solidFill>
              </a:rPr>
              <a:t>体系的自我经历总结表</a:t>
            </a:r>
            <a:endParaRPr lang="zh-CN" altLang="en-US" sz="2800" b="1">
              <a:solidFill>
                <a:srgbClr val="C00000"/>
              </a:solidFill>
            </a:endParaRPr>
          </a:p>
        </p:txBody>
      </p:sp>
      <p:graphicFrame>
        <p:nvGraphicFramePr>
          <p:cNvPr id="4" name="内容占位符 3"/>
          <p:cNvGraphicFramePr/>
          <p:nvPr>
            <p:ph idx="1"/>
          </p:nvPr>
        </p:nvGraphicFramePr>
        <p:xfrm>
          <a:off x="595630" y="1825625"/>
          <a:ext cx="1075817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0370"/>
                <a:gridCol w="5257800"/>
              </a:tblGrid>
              <a:tr h="38100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rgbClr val="FFFF00"/>
                          </a:solidFill>
                          <a:latin typeface="方正黑体简体" panose="02000000000000000000" charset="-122"/>
                          <a:ea typeface="方正黑体简体" panose="02000000000000000000" charset="-122"/>
                          <a:sym typeface="+mn-ea"/>
                        </a:rPr>
                        <a:t>体系的自我经历总结表</a:t>
                      </a:r>
                      <a:endParaRPr lang="zh-CN" altLang="en-US" sz="1800">
                        <a:solidFill>
                          <a:srgbClr val="FFFF00"/>
                        </a:solidFill>
                        <a:latin typeface="方正黑体简体" panose="02000000000000000000" charset="-122"/>
                        <a:ea typeface="方正黑体简体" panose="02000000000000000000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是否勇敢坚定地按照标准执行第一笔纠错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是</a:t>
                      </a:r>
                      <a:r>
                        <a:rPr lang="en-US" altLang="zh-CN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/</a:t>
                      </a: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否，纠错金额，纠错比例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  <a:cs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是否第一次严格按照标准进行止盈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是</a:t>
                      </a:r>
                      <a:r>
                        <a:rPr lang="en-US" altLang="zh-CN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/</a:t>
                      </a: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否，止盈金额，止盈比例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  <a:cs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按照体系标准最大的一次止盈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止盈的标的，止盈金额，止盈幅度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按照体系标准最大的一次纠错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纠错的标的，纠错金额，纠错幅度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是否按照体系完成一次全复盘，计时多久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是</a:t>
                      </a:r>
                      <a:r>
                        <a:rPr lang="en-US" altLang="zh-CN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/</a:t>
                      </a: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</a:rPr>
                        <a:t>否，多久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  <a:cs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按照体系标准连对的最高次数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几次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按照体系标准连错的最高次数是几次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几次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按照体系标准交易的整体情况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  <a:sym typeface="+mn-ea"/>
                        </a:rPr>
                        <a:t>个股总数</a:t>
                      </a:r>
                      <a:r>
                        <a:rPr lang="en-US" altLang="zh-CN" sz="1800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  <a:sym typeface="+mn-ea"/>
                        </a:rPr>
                        <a:t>/</a:t>
                      </a:r>
                      <a:r>
                        <a:rPr lang="zh-CN" altLang="en-US" sz="1800">
                          <a:latin typeface="方正黑体简体" panose="02000000000000000000" charset="-122"/>
                          <a:ea typeface="方正黑体简体" panose="02000000000000000000" charset="-122"/>
                          <a:cs typeface="方正黑体简体" panose="02000000000000000000" charset="-122"/>
                          <a:sym typeface="+mn-ea"/>
                        </a:rPr>
                        <a:t>止盈总数，纠错总数，盈亏情况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  <a:cs typeface="方正黑体简体" panose="02000000000000000000" charset="-122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latin typeface="方正黑体简体" panose="02000000000000000000" charset="-122"/>
                          <a:ea typeface="方正黑体简体" panose="02000000000000000000" charset="-122"/>
                        </a:rPr>
                        <a:t>学习以来的自我成长总结，有什么改变</a:t>
                      </a: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方正黑体简体" panose="02000000000000000000" charset="-122"/>
                        <a:ea typeface="方正黑体简体" panose="020000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768475" y="3429000"/>
            <a:ext cx="6121400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sz="20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19150" y="2792730"/>
            <a:ext cx="6966585" cy="1523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7832d77b76c05bb798b9f00c86b7f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768475" y="3429000"/>
            <a:ext cx="6552565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36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</a:rPr>
              <a:t>知行合一平常心欲速则不达</a:t>
            </a:r>
            <a:endParaRPr lang="zh-CN" sz="36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035" y="767080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22590" y="1242060"/>
            <a:ext cx="3395980" cy="339598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5"/>
            </p:custDataLst>
          </p:nvPr>
        </p:nvSpPr>
        <p:spPr>
          <a:xfrm>
            <a:off x="932186" y="1681653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r"/>
            <a:endParaRPr lang="zh-CN" altLang="en-US" sz="6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6"/>
            </p:custDataLst>
          </p:nvPr>
        </p:nvSpPr>
        <p:spPr>
          <a:xfrm>
            <a:off x="7845745" y="4843280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55700" y="2390140"/>
            <a:ext cx="630999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建立自己的交易核心框架，一切学习的东西都是在辅助加强核心框架的操作，系统性思维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见路不走是一种对自己交易的尊重，什么钱都想赚的人往往什么都赚不到，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zh-CN" altLang="en-US" sz="2400" b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高手只赚一种钱，十年磨一剑</a:t>
            </a:r>
            <a:endParaRPr lang="zh-CN" altLang="en-US" sz="2400" b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713105"/>
            <a:ext cx="12189460" cy="37363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132840" y="2853690"/>
            <a:ext cx="6052820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小资金训练阶段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-</a:t>
            </a:r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建立对市场的基本认知，熟练掌握主升体系标准，建立交易的规则意识，进退有据，小资金训练交易曲线，专注于交易曲线的改变。</a:t>
            </a:r>
            <a:endParaRPr lang="zh-CN" altLang="en-US" sz="24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altLang="en-US" sz="24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选股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——</a:t>
            </a:r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择时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——</a:t>
            </a:r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风控（交易计划）</a:t>
            </a:r>
            <a:endParaRPr lang="zh-CN" sz="24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  <a:p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7940" y="1242060"/>
            <a:ext cx="51911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目标导向</a:t>
            </a:r>
            <a:r>
              <a:rPr lang="en-US" altLang="zh-CN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-</a:t>
            </a:r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科学投资</a:t>
            </a:r>
            <a:r>
              <a:rPr lang="en-US" altLang="zh-CN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+</a:t>
            </a:r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理性交易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035" y="767080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22590" y="1242060"/>
            <a:ext cx="3395980" cy="339598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5"/>
            </p:custDataLst>
          </p:nvPr>
        </p:nvSpPr>
        <p:spPr>
          <a:xfrm>
            <a:off x="932186" y="1681653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r"/>
            <a:endParaRPr lang="zh-CN" altLang="en-US" sz="6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6"/>
            </p:custDataLst>
          </p:nvPr>
        </p:nvSpPr>
        <p:spPr>
          <a:xfrm>
            <a:off x="7845745" y="4843280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55700" y="2106930"/>
            <a:ext cx="651192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看得懂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做得到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赚得到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ctr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守得住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2535" y="984885"/>
            <a:ext cx="6708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成长阶梯</a:t>
            </a:r>
            <a:r>
              <a:rPr lang="en-US" altLang="zh-CN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——</a:t>
            </a:r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不懂不做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84910" y="1809115"/>
            <a:ext cx="8115300" cy="38176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80795" y="2975610"/>
            <a:ext cx="589915" cy="2061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solidFill>
                  <a:srgbClr val="00B050"/>
                </a:solidFill>
                <a:latin typeface="方正黑体简体" panose="02000000000000000000" charset="-122"/>
                <a:ea typeface="方正黑体简体" panose="02000000000000000000" charset="-122"/>
              </a:rPr>
              <a:t>下</a:t>
            </a:r>
            <a:endParaRPr lang="zh-CN" altLang="en-US" sz="3200" b="1">
              <a:solidFill>
                <a:srgbClr val="00B05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00B050"/>
                </a:solidFill>
                <a:latin typeface="方正黑体简体" panose="02000000000000000000" charset="-122"/>
                <a:ea typeface="方正黑体简体" panose="02000000000000000000" charset="-122"/>
              </a:rPr>
              <a:t>跌</a:t>
            </a:r>
            <a:endParaRPr lang="zh-CN" altLang="en-US" sz="3200" b="1">
              <a:solidFill>
                <a:srgbClr val="00B05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00B050"/>
                </a:solidFill>
                <a:latin typeface="方正黑体简体" panose="02000000000000000000" charset="-122"/>
                <a:ea typeface="方正黑体简体" panose="02000000000000000000" charset="-122"/>
              </a:rPr>
              <a:t>趋</a:t>
            </a:r>
            <a:endParaRPr lang="zh-CN" altLang="en-US" sz="3200" b="1">
              <a:solidFill>
                <a:srgbClr val="00B05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00B05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势</a:t>
            </a:r>
            <a:endParaRPr lang="zh-CN" altLang="en-US" sz="3200" b="1">
              <a:solidFill>
                <a:srgbClr val="00B05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99180" y="4647565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建仓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44720" y="5043170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solidFill>
                  <a:srgbClr val="0070C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洗盘</a:t>
            </a:r>
            <a:endParaRPr lang="zh-CN" altLang="en-US" sz="3200" b="1">
              <a:solidFill>
                <a:srgbClr val="0070C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33540" y="4236720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</a:rPr>
              <a:t>试盘</a:t>
            </a:r>
            <a:endParaRPr lang="zh-CN" altLang="en-US" sz="3200" b="1">
              <a:highlight>
                <a:srgbClr val="FFFF00"/>
              </a:highlight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26810" y="2679065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</a:rPr>
              <a:t>拉高</a:t>
            </a:r>
            <a:endParaRPr lang="zh-CN" altLang="en-US" sz="3200" b="1">
              <a:highlight>
                <a:srgbClr val="FFFF00"/>
              </a:highlight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28915" y="2175510"/>
            <a:ext cx="9969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latin typeface="方正黑体简体" panose="02000000000000000000" charset="-122"/>
                <a:ea typeface="方正黑体简体" panose="02000000000000000000" charset="-122"/>
              </a:rPr>
              <a:t>出货</a:t>
            </a:r>
            <a:endParaRPr lang="zh-CN" altLang="en-US" sz="3200" b="1"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29040" y="2975610"/>
            <a:ext cx="589915" cy="2061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上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涨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趋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  <a:p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势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802130" y="1121410"/>
            <a:ext cx="750951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资金的运作过程（股票运行的趋势规律）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pPr algn="l"/>
            <a:r>
              <a:rPr lang="zh-CN" altLang="en-US" sz="32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新生-发展-鼎盛-衰竭-消亡</a:t>
            </a:r>
            <a:endParaRPr lang="zh-CN" altLang="en-US" sz="32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1050" y="2863850"/>
            <a:ext cx="551815" cy="25298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</a:rPr>
              <a:t>交易信心逐步丧失</a:t>
            </a:r>
            <a:endParaRPr lang="zh-CN" altLang="en-US" sz="2400">
              <a:solidFill>
                <a:srgbClr val="C00000"/>
              </a:solidFill>
              <a:highlight>
                <a:srgbClr val="FFFF00"/>
              </a:highlight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399270" y="2864485"/>
            <a:ext cx="551815" cy="25298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highlight>
                  <a:srgbClr val="FFFF00"/>
                </a:highlight>
                <a:latin typeface="方正黑体简体" panose="02000000000000000000" charset="-122"/>
                <a:ea typeface="方正黑体简体" panose="02000000000000000000" charset="-122"/>
              </a:rPr>
              <a:t>交易信心逐步爆棚</a:t>
            </a:r>
            <a:endParaRPr lang="zh-CN" altLang="en-US" sz="2400">
              <a:solidFill>
                <a:srgbClr val="C00000"/>
              </a:solidFill>
              <a:highlight>
                <a:srgbClr val="FFFF00"/>
              </a:highlight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  <p:pic>
        <p:nvPicPr>
          <p:cNvPr id="2" name="图片 1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5"/>
            </p:custDataLst>
          </p:nvPr>
        </p:nvSpPr>
        <p:spPr>
          <a:xfrm>
            <a:off x="781056" y="180928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6"/>
            </p:custDataLst>
          </p:nvPr>
        </p:nvSpPr>
        <p:spPr>
          <a:xfrm>
            <a:off x="9813610" y="556654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行情的顺境与逆境</a:t>
            </a:r>
            <a:r>
              <a:rPr lang="en-US" altLang="zh-CN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-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小资金经历一轮完整的顺逆（顺势择强）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91310" y="1423035"/>
            <a:ext cx="818451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1035" y="766445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22590" y="1242060"/>
            <a:ext cx="3601085" cy="3601085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4"/>
            </p:custDataLst>
          </p:nvPr>
        </p:nvSpPr>
        <p:spPr>
          <a:xfrm>
            <a:off x="819156" y="2299508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5"/>
            </p:custDataLst>
          </p:nvPr>
        </p:nvSpPr>
        <p:spPr>
          <a:xfrm>
            <a:off x="8162610" y="5229995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1506220" y="2299335"/>
            <a:ext cx="6052820" cy="2599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练交易的两个核心技能</a:t>
            </a:r>
            <a:r>
              <a:rPr lang="en-US" alt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——</a:t>
            </a:r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攻防一体</a:t>
            </a:r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赚钱（进攻）</a:t>
            </a:r>
            <a:r>
              <a:rPr lang="en-US" alt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+</a:t>
            </a:r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守钱（防守）</a:t>
            </a:r>
            <a:endParaRPr lang="zh-CN" altLang="en-US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altLang="en-US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赚钱</a:t>
            </a:r>
            <a:r>
              <a:rPr lang="en-US" alt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=</a:t>
            </a:r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行情</a:t>
            </a:r>
            <a:r>
              <a:rPr lang="en-US" altLang="zh-CN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+</a:t>
            </a:r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技能（识别好行情）</a:t>
            </a:r>
            <a:endParaRPr lang="zh-CN" altLang="en-US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altLang="en-US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zh-CN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稳定的交易情绪，客观的执行力</a:t>
            </a:r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  <a:p>
            <a:endParaRPr lang="zh-CN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红色向右箭头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035" y="767080"/>
            <a:ext cx="914400" cy="914400"/>
          </a:xfrm>
          <a:prstGeom prst="rect">
            <a:avLst/>
          </a:prstGeom>
        </p:spPr>
      </p:pic>
      <p:pic>
        <p:nvPicPr>
          <p:cNvPr id="3" name="图片 2" descr="红色向右箭头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22590" y="1242060"/>
            <a:ext cx="3395980" cy="3395980"/>
          </a:xfrm>
          <a:prstGeom prst="rect">
            <a:avLst/>
          </a:prstGeom>
        </p:spPr>
      </p:pic>
      <p:sp>
        <p:nvSpPr>
          <p:cNvPr id="173" name="Freeform 8"/>
          <p:cNvSpPr/>
          <p:nvPr>
            <p:custDataLst>
              <p:tags r:id="rId5"/>
            </p:custDataLst>
          </p:nvPr>
        </p:nvSpPr>
        <p:spPr>
          <a:xfrm>
            <a:off x="932186" y="1681653"/>
            <a:ext cx="223203" cy="222886"/>
          </a:xfrm>
          <a:custGeom>
            <a:avLst/>
            <a:gdLst>
              <a:gd name="connsiteX0" fmla="*/ 1 w 223203"/>
              <a:gd name="connsiteY0" fmla="*/ 0 h 222886"/>
              <a:gd name="connsiteX1" fmla="*/ 45721 w 223203"/>
              <a:gd name="connsiteY1" fmla="*/ 2 h 222886"/>
              <a:gd name="connsiteX2" fmla="*/ 45722 w 223203"/>
              <a:gd name="connsiteY2" fmla="*/ 318 h 222886"/>
              <a:gd name="connsiteX3" fmla="*/ 223203 w 223203"/>
              <a:gd name="connsiteY3" fmla="*/ 318 h 222886"/>
              <a:gd name="connsiteX4" fmla="*/ 223203 w 223203"/>
              <a:gd name="connsiteY4" fmla="*/ 46040 h 222886"/>
              <a:gd name="connsiteX5" fmla="*/ 45718 w 223203"/>
              <a:gd name="connsiteY5" fmla="*/ 46037 h 222886"/>
              <a:gd name="connsiteX6" fmla="*/ 45722 w 223203"/>
              <a:gd name="connsiteY6" fmla="*/ 222886 h 222886"/>
              <a:gd name="connsiteX7" fmla="*/ 0 w 223203"/>
              <a:gd name="connsiteY7" fmla="*/ 222886 h 22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3" h="222886">
                <a:moveTo>
                  <a:pt x="1" y="0"/>
                </a:moveTo>
                <a:lnTo>
                  <a:pt x="45721" y="2"/>
                </a:lnTo>
                <a:lnTo>
                  <a:pt x="45722" y="318"/>
                </a:lnTo>
                <a:lnTo>
                  <a:pt x="223203" y="318"/>
                </a:lnTo>
                <a:lnTo>
                  <a:pt x="223203" y="46040"/>
                </a:lnTo>
                <a:lnTo>
                  <a:pt x="45718" y="46037"/>
                </a:lnTo>
                <a:lnTo>
                  <a:pt x="45722" y="222886"/>
                </a:lnTo>
                <a:lnTo>
                  <a:pt x="0" y="222886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r"/>
            <a:endParaRPr lang="zh-CN" altLang="en-US" sz="6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45" name="Freeform 11"/>
          <p:cNvSpPr/>
          <p:nvPr>
            <p:custDataLst>
              <p:tags r:id="rId6"/>
            </p:custDataLst>
          </p:nvPr>
        </p:nvSpPr>
        <p:spPr>
          <a:xfrm>
            <a:off x="7845745" y="4843280"/>
            <a:ext cx="223206" cy="223210"/>
          </a:xfrm>
          <a:custGeom>
            <a:avLst/>
            <a:gdLst>
              <a:gd name="connsiteX0" fmla="*/ 177485 w 223206"/>
              <a:gd name="connsiteY0" fmla="*/ 0 h 223210"/>
              <a:gd name="connsiteX1" fmla="*/ 223206 w 223206"/>
              <a:gd name="connsiteY1" fmla="*/ 2 h 223210"/>
              <a:gd name="connsiteX2" fmla="*/ 223203 w 223206"/>
              <a:gd name="connsiteY2" fmla="*/ 222887 h 223210"/>
              <a:gd name="connsiteX3" fmla="*/ 222885 w 223206"/>
              <a:gd name="connsiteY3" fmla="*/ 222886 h 223210"/>
              <a:gd name="connsiteX4" fmla="*/ 222885 w 223206"/>
              <a:gd name="connsiteY4" fmla="*/ 223210 h 223210"/>
              <a:gd name="connsiteX5" fmla="*/ 0 w 223206"/>
              <a:gd name="connsiteY5" fmla="*/ 223203 h 223210"/>
              <a:gd name="connsiteX6" fmla="*/ 1 w 223206"/>
              <a:gd name="connsiteY6" fmla="*/ 177486 h 223210"/>
              <a:gd name="connsiteX7" fmla="*/ 177482 w 223206"/>
              <a:gd name="connsiteY7" fmla="*/ 177482 h 2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206" h="223210">
                <a:moveTo>
                  <a:pt x="177485" y="0"/>
                </a:moveTo>
                <a:lnTo>
                  <a:pt x="223206" y="2"/>
                </a:lnTo>
                <a:lnTo>
                  <a:pt x="223203" y="222887"/>
                </a:lnTo>
                <a:lnTo>
                  <a:pt x="222885" y="222886"/>
                </a:lnTo>
                <a:lnTo>
                  <a:pt x="222885" y="223210"/>
                </a:lnTo>
                <a:lnTo>
                  <a:pt x="0" y="223203"/>
                </a:lnTo>
                <a:lnTo>
                  <a:pt x="1" y="177486"/>
                </a:lnTo>
                <a:lnTo>
                  <a:pt x="177482" y="177482"/>
                </a:lnTo>
                <a:close/>
              </a:path>
            </a:pathLst>
          </a:custGeom>
          <a:solidFill>
            <a:schemeClr val="dk1">
              <a:lumMod val="75000"/>
              <a:lumOff val="25000"/>
            </a:schemeClr>
          </a:solidFill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40000"/>
          </a:bodyPr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55065" y="3114675"/>
            <a:ext cx="651192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1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体系一定是不变的，也就是交易归因的一致性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en-US" altLang="zh-CN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2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天然的高盈亏比（位置决定盈亏比）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  <a:p>
            <a:r>
              <a:rPr lang="en-US" altLang="zh-CN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3</a:t>
            </a:r>
            <a:r>
              <a:rPr lang="zh-CN" altLang="en-US" sz="24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  <a:cs typeface="方正黑体简体" panose="02000000000000000000" charset="-122"/>
              </a:rPr>
              <a:t>低成本的纠错机制（知对错，守进退）</a:t>
            </a:r>
            <a:endParaRPr lang="zh-CN" altLang="en-US" sz="24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  <a:cs typeface="方正黑体简体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2535" y="1681480"/>
            <a:ext cx="67087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方正黑体简体" panose="02000000000000000000" charset="-122"/>
                <a:ea typeface="方正黑体简体" panose="02000000000000000000" charset="-122"/>
              </a:rPr>
              <a:t>好体系的三个条件（产生概率优势的前提）</a:t>
            </a:r>
            <a:endParaRPr lang="zh-CN" altLang="en-US" sz="2800" b="1">
              <a:solidFill>
                <a:srgbClr val="C00000"/>
              </a:solidFill>
              <a:latin typeface="方正黑体简体" panose="02000000000000000000" charset="-122"/>
              <a:ea typeface="方正黑体简体" panose="020000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5.xml><?xml version="1.0" encoding="utf-8"?>
<p:tagLst xmlns:p="http://schemas.openxmlformats.org/presentationml/2006/main">
  <p:tag name="KSO_WM_UNIT_PLACING_PICTURE_USER_VIEWPORT" val="{&quot;height&quot;:6012,&quot;width&quot;:12780}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PP_MARK_KEY" val="3420c857-2dba-43f8-9f24-4fe87479c3ec"/>
  <p:tag name="COMMONDATA" val="eyJoZGlkIjoiOWMwMjhhMGZkMTlmYjMyNGZlNDNiNTYxNzUzNzllNWQifQ==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04402_7*i*2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e080112864024143bbebad68e031736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2},&quot;ReferentInfo&quot;:{&quot;Id&quot;:&quot;73a037ddd88b43ceb376f094c20f95fa&quot;,&quot;X&quot;:{&quot;Pos&quot;:0},&quot;Y&quot;:{&quot;Pos&quot;:0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402_7*i*1"/>
  <p:tag name="KSO_WM_TEMPLATE_CATEGORY" val="custom"/>
  <p:tag name="KSO_WM_TEMPLATE_INDEX" val="20204402"/>
  <p:tag name="KSO_WM_UNIT_LAYERLEVEL" val="1"/>
  <p:tag name="KSO_WM_TAG_VERSION" val="1.0"/>
  <p:tag name="KSO_WM_BEAUTIFY_FLAG" val=""/>
  <p:tag name="KSO_WM_UNIT_BLOCK" val="0"/>
  <p:tag name="KSO_WM_UNIT_SM_LIMIT_TYPE" val="0"/>
  <p:tag name="KSO_WM_UNIT_DEC_AREA_ID" val="6efd75922b944797a8c6069bd9476f96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0},&quot;ReferentInfo&quot;:{&quot;Id&quot;:&quot;73a037ddd88b43ceb376f094c20f95fa&quot;,&quot;X&quot;:{&quot;Pos&quot;:2},&quot;Y&quot;:{&quot;Pos&quot;:2}},&quot;whChangeMode&quot;:0}"/>
  <p:tag name="KSO_WM_CHIP_GROUPID" val="5f2a4d1d1f3c142e57c6bacd"/>
  <p:tag name="KSO_WM_CHIP_XID" val="5f2a4d1d1f3c142e57c6bace"/>
  <p:tag name="KSO_WM_CHIP_FILLAREA_FILL_RULE" val="{&quot;fill_align&quot;:&quot;cm&quot;,&quot;fill_mode&quot;:&quot;adaptive&quot;,&quot;sacle_strategy&quot;:&quot;smart&quot;}"/>
  <p:tag name="KSO_WM_ASSEMBLE_CHIP_INDEX" val="06bb2002917143c890613e5d6970abf1"/>
  <p:tag name="KSO_WM_UNIT_FILL_FORE_SCHEMECOLOR_INDEX_BRIGHTNESS" val="0.25"/>
  <p:tag name="KSO_WM_UNIT_FILL_FORE_SCHEMECOLOR_INDEX" val="13"/>
  <p:tag name="KSO_WM_UNIT_FILL_TYPE" val="1"/>
  <p:tag name="KSO_WM_UNIT_LINE_FORE_SCHEMECOLOR_INDEX_BRIGHTNESS" val="0.2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838</Words>
  <Application>WPS 演示</Application>
  <PresentationFormat>宽屏</PresentationFormat>
  <Paragraphs>131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宋体</vt:lpstr>
      <vt:lpstr>Wingdings</vt:lpstr>
      <vt:lpstr>方正黑体简体</vt:lpstr>
      <vt:lpstr>微软雅黑</vt:lpstr>
      <vt:lpstr>Arial Unicode MS</vt:lpstr>
      <vt:lpstr>Calibri</vt:lpstr>
      <vt:lpstr>Office 主题</vt:lpstr>
      <vt:lpstr>主升系列课程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行情的顺境与逆境-小资金经历一轮完整的顺逆（顺势择强）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体系的自我经历总结表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狂草</cp:lastModifiedBy>
  <cp:revision>130</cp:revision>
  <dcterms:created xsi:type="dcterms:W3CDTF">2021-07-12T09:18:00Z</dcterms:created>
  <dcterms:modified xsi:type="dcterms:W3CDTF">2024-07-15T11:00:41Z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C4646B96D5C843DDA8729FBD91F5F250_13</vt:lpwstr>
  </property>
  <property fmtid="{D5CDD505-2E9C-101B-9397-08002B2CF9AE}" pid="3" name="KSOProductBuildVer">
    <vt:lpwstr>2052-12.1.0.17147</vt:lpwstr>
  </property>
</Properties>
</file>

<file path=docProps/thumbnail.jpeg>
</file>